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318" r:id="rId48"/>
    <p:sldId id="261" r:id="rId49"/>
    <p:sldId id="320" r:id="rId50"/>
    <p:sldId id="321" r:id="rId51"/>
    <p:sldId id="322" r:id="rId52"/>
    <p:sldId id="323" r:id="rId53"/>
    <p:sldId id="324" r:id="rId54"/>
    <p:sldId id="287" r:id="rId55"/>
    <p:sldId id="262" r:id="rId56"/>
    <p:sldId id="263" r:id="rId57"/>
    <p:sldId id="288" r:id="rId58"/>
    <p:sldId id="289" r:id="rId59"/>
    <p:sldId id="290" r:id="rId60"/>
    <p:sldId id="291" r:id="rId61"/>
    <p:sldId id="319" r:id="rId62"/>
    <p:sldId id="292" r:id="rId63"/>
    <p:sldId id="307" r:id="rId64"/>
    <p:sldId id="286" r:id="rId65"/>
    <p:sldId id="325" r:id="rId66"/>
    <p:sldId id="326" r:id="rId67"/>
    <p:sldId id="327" r:id="rId68"/>
    <p:sldId id="328" r:id="rId69"/>
    <p:sldId id="329" r:id="rId70"/>
    <p:sldId id="29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/>
              </a:rPr>
              <a:t>http://www.irgrid.ac.cn/handle/1471x/976582#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基于词典分词算法（</a:t>
            </a:r>
            <a:r>
              <a:rPr lang="zh-CN" altLang="en-US" dirty="0">
                <a:highlight>
                  <a:srgbClr val="008000"/>
                </a:highlight>
              </a:rPr>
              <a:t>字符串匹配分词算法</a:t>
            </a:r>
            <a:r>
              <a:rPr lang="zh-CN" altLang="en-US" b="1" dirty="0">
                <a:highlight>
                  <a:srgbClr val="008000"/>
                </a:highlight>
              </a:rPr>
              <a:t>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</a:t>
            </a:r>
            <a:r>
              <a:rPr lang="zh-CN" altLang="en-US" b="1" u="sng" dirty="0">
                <a:solidFill>
                  <a:srgbClr val="C00000"/>
                </a:solidFill>
                <a:highlight>
                  <a:srgbClr val="008000"/>
                </a:highlight>
              </a:rPr>
              <a:t>字分类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的方法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/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词法分析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百度</a:t>
            </a:r>
            <a:r>
              <a:rPr lang="en-US" altLang="zh-CN" dirty="0">
                <a:hlinkClick r:id="rId3"/>
              </a:rPr>
              <a:t>AI</a:t>
            </a:r>
            <a:r>
              <a:rPr lang="zh-CN" altLang="en-US" dirty="0">
                <a:hlinkClick r:id="rId3"/>
              </a:rPr>
              <a:t>开放平台 </a:t>
            </a:r>
            <a:r>
              <a:rPr lang="en-US" altLang="zh-CN" dirty="0">
                <a:hlinkClick r:id="rId3"/>
              </a:rPr>
              <a:t>(baidu.com)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/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058" y="21844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12799" y="28242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360" y="2133602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1−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 rotWithShape="1">
                <a:blip r:embed="rId5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第一届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年，日本札幌举行（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第二届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年，韩国济州岛举行（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第三届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年，澳大利亚悉尼举行（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）加入了中文命名实体识别评测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SIGHAN-7 2013 Nagoya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名古屋，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Japan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SIGHAN-8 2015 Beijing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北京，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SIGHAN-9 2017 Taipei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台北，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》1992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/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98" y="2254266"/>
            <a:ext cx="2713235" cy="2720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2254266"/>
            <a:ext cx="2436647" cy="3591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977" y="2254266"/>
            <a:ext cx="2766557" cy="4028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8" y="2254267"/>
            <a:ext cx="2621694" cy="40282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29E743-B6A8-4D69-817D-79D251CA2A57}"/>
              </a:ext>
            </a:extLst>
          </p:cNvPr>
          <p:cNvSpPr txBox="1"/>
          <p:nvPr/>
        </p:nvSpPr>
        <p:spPr>
          <a:xfrm>
            <a:off x="766369" y="5920106"/>
            <a:ext cx="2732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中国科学院自动化研究所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AABBBE-D67F-489C-83BC-AA00DB06EFDF}"/>
              </a:ext>
            </a:extLst>
          </p:cNvPr>
          <p:cNvSpPr txBox="1"/>
          <p:nvPr/>
        </p:nvSpPr>
        <p:spPr>
          <a:xfrm>
            <a:off x="6031533" y="1293697"/>
            <a:ext cx="6146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现任字节跳动科技有限公司</a:t>
            </a:r>
            <a:r>
              <a:rPr lang="en-US" altLang="zh-CN" dirty="0"/>
              <a:t>Director of AI Lab</a:t>
            </a:r>
          </a:p>
          <a:p>
            <a:r>
              <a:rPr lang="zh-CN" altLang="en-US" dirty="0"/>
              <a:t>曾任微软亚洲研究院主任研究员、华为诺亚方舟实验室主任</a:t>
            </a:r>
          </a:p>
          <a:p>
            <a:r>
              <a:rPr lang="zh-CN" altLang="en-US" dirty="0"/>
              <a:t>研究方向：机器学习、信息检索、自然语言处理、数据挖掘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E79C94-69F2-4272-9074-DE10F2A229A0}"/>
              </a:ext>
            </a:extLst>
          </p:cNvPr>
          <p:cNvSpPr txBox="1"/>
          <p:nvPr/>
        </p:nvSpPr>
        <p:spPr>
          <a:xfrm>
            <a:off x="766369" y="6265867"/>
            <a:ext cx="443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http://www.nlpr.ia.ac.cn/cip/cqzong.htm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113" y="769084"/>
            <a:ext cx="9613861" cy="1080938"/>
          </a:xfrm>
        </p:spPr>
        <p:txBody>
          <a:bodyPr/>
          <a:lstStyle/>
          <a:p>
            <a:r>
              <a:rPr lang="zh-CN" altLang="en-US" dirty="0"/>
              <a:t>深度学习方法</a:t>
            </a:r>
            <a:br>
              <a:rPr lang="en-US" altLang="zh-CN" dirty="0"/>
            </a:br>
            <a:r>
              <a:rPr lang="zh-CN" altLang="en-US" dirty="0"/>
              <a:t>在中文命名实体识别的应用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668" y="2092206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CRF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2"/>
            <a:ext cx="5999165" cy="1574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8668" y="6227254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8668" y="5468442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LSTM</a:t>
            </a:r>
            <a:r>
              <a:rPr lang="zh-CN" altLang="en-US" sz="1600" dirty="0"/>
              <a:t> ：</a:t>
            </a:r>
            <a:r>
              <a:rPr lang="en-US" altLang="zh-CN" sz="1600" dirty="0"/>
              <a:t>Long Short Term Memory</a:t>
            </a:r>
            <a:r>
              <a:rPr lang="zh-CN" altLang="en-US" sz="1600" dirty="0"/>
              <a:t>，</a:t>
            </a:r>
            <a:r>
              <a:rPr lang="en-US" altLang="zh-CN" sz="1600" dirty="0"/>
              <a:t>RNN</a:t>
            </a:r>
            <a:r>
              <a:rPr lang="zh-CN" altLang="en-US" sz="1600" dirty="0"/>
              <a:t>的一种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8668" y="5007978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条件随机场 </a:t>
            </a:r>
            <a:r>
              <a:rPr lang="en-US" altLang="zh-CN" sz="1600" dirty="0"/>
              <a:t>conditional random field</a:t>
            </a:r>
            <a:r>
              <a:rPr lang="zh-CN" altLang="en-US" sz="1600" dirty="0"/>
              <a:t>，</a:t>
            </a:r>
            <a:r>
              <a:rPr lang="en-US" altLang="zh-CN" sz="1600" dirty="0"/>
              <a:t>CRF</a:t>
            </a:r>
            <a:endParaRPr lang="zh-CN" alt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48668" y="4547514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最大熵马尔科夫模型 </a:t>
            </a:r>
            <a:r>
              <a:rPr lang="en-US" altLang="zh-CN" sz="1600" dirty="0"/>
              <a:t>Maximum Entropy Markov Model </a:t>
            </a:r>
            <a:r>
              <a:rPr lang="zh-CN" altLang="en-US" sz="1600" dirty="0"/>
              <a:t>，</a:t>
            </a:r>
            <a:r>
              <a:rPr lang="en-US" altLang="zh-CN" sz="1600" dirty="0"/>
              <a:t>MEMM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5E383C-63AC-4A64-BDEC-3F729593C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954" y="170436"/>
            <a:ext cx="3566236" cy="1094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421518-B415-436F-AC6B-96936FAA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54" y="1358647"/>
            <a:ext cx="4918698" cy="20882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B73D4-396F-48C7-82FC-F5897F472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54" y="3549392"/>
            <a:ext cx="4918698" cy="30288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A4064-D610-41C2-AE8D-8F8CB425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「自然语言处理（</a:t>
            </a:r>
            <a:r>
              <a:rPr lang="en-US" altLang="zh-CN" dirty="0"/>
              <a:t>NLP</a:t>
            </a:r>
            <a:r>
              <a:rPr lang="zh-CN" altLang="en-US" dirty="0"/>
              <a:t>）」顶会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5EAFA8-FCF2-4A6D-96A5-E287C3D1DA4A}"/>
              </a:ext>
            </a:extLst>
          </p:cNvPr>
          <p:cNvSpPr txBox="1"/>
          <p:nvPr/>
        </p:nvSpPr>
        <p:spPr>
          <a:xfrm>
            <a:off x="926592" y="1594027"/>
            <a:ext cx="75346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https://zhuanlan.zhihu.com/p/101066363?utm_source=wechat_session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EC485-3627-4579-87ED-09C8036A1C62}"/>
              </a:ext>
            </a:extLst>
          </p:cNvPr>
          <p:cNvSpPr txBox="1"/>
          <p:nvPr/>
        </p:nvSpPr>
        <p:spPr>
          <a:xfrm>
            <a:off x="997545" y="5366630"/>
            <a:ext cx="9371749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  <a:r>
              <a:rPr lang="zh-CN" altLang="en-US" sz="1200" dirty="0"/>
              <a:t>是 </a:t>
            </a:r>
            <a:r>
              <a:rPr lang="en-US" altLang="zh-CN" sz="1200" dirty="0"/>
              <a:t>NLP </a:t>
            </a:r>
            <a:r>
              <a:rPr lang="zh-CN" altLang="en-US" sz="1200" dirty="0"/>
              <a:t>领域的四大顶会。</a:t>
            </a:r>
            <a:endParaRPr lang="en-US" altLang="zh-CN" sz="1200" dirty="0"/>
          </a:p>
          <a:p>
            <a:r>
              <a:rPr lang="zh-CN" altLang="en-US" sz="1200" dirty="0"/>
              <a:t>其中 </a:t>
            </a:r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</a:t>
            </a:r>
            <a:r>
              <a:rPr lang="zh-CN" altLang="en-US" sz="1200" dirty="0"/>
              <a:t>均由 </a:t>
            </a:r>
            <a:r>
              <a:rPr lang="en-US" altLang="zh-CN" sz="1200" dirty="0"/>
              <a:t>ACL </a:t>
            </a:r>
            <a:r>
              <a:rPr lang="zh-CN" altLang="en-US" sz="1200" dirty="0"/>
              <a:t>举办。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A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ACL </a:t>
            </a:r>
            <a:r>
              <a:rPr lang="zh-CN" altLang="en-US" sz="1200" dirty="0"/>
              <a:t>、</a:t>
            </a:r>
            <a:r>
              <a:rPr lang="en-US" altLang="zh-CN" sz="1200" dirty="0"/>
              <a:t>AAAI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B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EMNLP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C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NAACL 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CoNLL</a:t>
            </a:r>
            <a:r>
              <a:rPr lang="zh-CN" altLang="en-US" sz="1200" dirty="0"/>
              <a:t>、</a:t>
            </a:r>
            <a:r>
              <a:rPr lang="en-US" altLang="zh-CN" sz="1200" dirty="0"/>
              <a:t>NLPCC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21BE71-A265-40E4-9FF7-1EEE55C8D7E8}"/>
              </a:ext>
            </a:extLst>
          </p:cNvPr>
          <p:cNvSpPr txBox="1"/>
          <p:nvPr/>
        </p:nvSpPr>
        <p:spPr>
          <a:xfrm>
            <a:off x="997546" y="2234514"/>
            <a:ext cx="937174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</a:rPr>
              <a:t>ACL</a:t>
            </a:r>
            <a:r>
              <a:rPr lang="zh-CN" altLang="en-US" sz="2000" b="1" dirty="0">
                <a:solidFill>
                  <a:srgbClr val="FFFF00"/>
                </a:solidFill>
              </a:rPr>
              <a:t>会议（</a:t>
            </a:r>
            <a:r>
              <a:rPr lang="en-US" altLang="zh-CN" sz="2000" b="1" dirty="0">
                <a:solidFill>
                  <a:srgbClr val="FFFF00"/>
                </a:solidFill>
              </a:rPr>
              <a:t>Annual Meeting of the Association for Computational Linguistics</a:t>
            </a:r>
            <a:r>
              <a:rPr lang="zh-CN" altLang="en-US" sz="2000" b="1" dirty="0">
                <a:solidFill>
                  <a:srgbClr val="FFFF00"/>
                </a:solidFill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712A7E-A0D3-4402-B1EB-C3406AADDD9A}"/>
              </a:ext>
            </a:extLst>
          </p:cNvPr>
          <p:cNvSpPr txBox="1"/>
          <p:nvPr/>
        </p:nvSpPr>
        <p:spPr>
          <a:xfrm>
            <a:off x="926592" y="26038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https://www.aclweb.org/portal/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9A0EFD-CF9B-4169-84B0-3A71BA5B4547}"/>
              </a:ext>
            </a:extLst>
          </p:cNvPr>
          <p:cNvSpPr txBox="1"/>
          <p:nvPr/>
        </p:nvSpPr>
        <p:spPr>
          <a:xfrm>
            <a:off x="997546" y="3058307"/>
            <a:ext cx="937175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自然语言处理与计算语言学领域最高级别的学术会议</a:t>
            </a:r>
            <a:r>
              <a:rPr lang="zh-CN" altLang="en-US" dirty="0"/>
              <a:t>，由计算语言学协会主办，每年一届。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涉及对话</a:t>
            </a:r>
            <a:r>
              <a:rPr lang="en-US" altLang="zh-CN" dirty="0"/>
              <a:t>(Dialogue)</a:t>
            </a:r>
            <a:r>
              <a:rPr lang="zh-CN" altLang="en-US" dirty="0"/>
              <a:t>、篇章</a:t>
            </a:r>
            <a:r>
              <a:rPr lang="en-US" altLang="zh-CN" dirty="0"/>
              <a:t>(Discourse)</a:t>
            </a:r>
            <a:r>
              <a:rPr lang="zh-CN" altLang="en-US" dirty="0"/>
              <a:t>、评测</a:t>
            </a:r>
            <a:r>
              <a:rPr lang="en-US" altLang="zh-CN" dirty="0"/>
              <a:t>( Eval)</a:t>
            </a:r>
            <a:r>
              <a:rPr lang="zh-CN" altLang="en-US" dirty="0"/>
              <a:t>、信息抽取</a:t>
            </a:r>
            <a:r>
              <a:rPr lang="en-US" altLang="zh-CN" dirty="0"/>
              <a:t>( IE)</a:t>
            </a:r>
            <a:r>
              <a:rPr lang="zh-CN" altLang="en-US" dirty="0"/>
              <a:t>、信息检索</a:t>
            </a:r>
            <a:r>
              <a:rPr lang="en-US" altLang="zh-CN" dirty="0"/>
              <a:t>( IR)</a:t>
            </a:r>
            <a:r>
              <a:rPr lang="zh-CN" altLang="en-US" dirty="0"/>
              <a:t>、语言生成</a:t>
            </a:r>
            <a:r>
              <a:rPr lang="en-US" altLang="zh-CN" dirty="0"/>
              <a:t>(</a:t>
            </a:r>
            <a:r>
              <a:rPr lang="en-US" altLang="zh-CN" dirty="0" err="1"/>
              <a:t>LanguageGen</a:t>
            </a:r>
            <a:r>
              <a:rPr lang="en-US" altLang="zh-CN" dirty="0"/>
              <a:t>)</a:t>
            </a:r>
            <a:r>
              <a:rPr lang="zh-CN" altLang="en-US" dirty="0"/>
              <a:t>、语言资源</a:t>
            </a:r>
            <a:r>
              <a:rPr lang="en-US" altLang="zh-CN" dirty="0"/>
              <a:t>(</a:t>
            </a:r>
            <a:r>
              <a:rPr lang="en-US" altLang="zh-CN" dirty="0" err="1"/>
              <a:t>LanguageRes</a:t>
            </a:r>
            <a:r>
              <a:rPr lang="en-US" altLang="zh-CN" dirty="0"/>
              <a:t>)</a:t>
            </a:r>
            <a:r>
              <a:rPr lang="zh-CN" altLang="en-US" dirty="0"/>
              <a:t>、机器翻译</a:t>
            </a:r>
            <a:r>
              <a:rPr lang="en-US" altLang="zh-CN" dirty="0"/>
              <a:t>(MT)</a:t>
            </a:r>
            <a:r>
              <a:rPr lang="zh-CN" altLang="en-US" dirty="0"/>
              <a:t>、多模态</a:t>
            </a:r>
            <a:r>
              <a:rPr lang="en-US" altLang="zh-CN" dirty="0"/>
              <a:t>(Multimodal)</a:t>
            </a:r>
            <a:r>
              <a:rPr lang="zh-CN" altLang="en-US" dirty="0"/>
              <a:t>音韵学</a:t>
            </a:r>
            <a:r>
              <a:rPr lang="en-US" altLang="zh-CN" dirty="0"/>
              <a:t>/ </a:t>
            </a:r>
            <a:r>
              <a:rPr lang="zh-CN" altLang="en-US" dirty="0"/>
              <a:t>形态学</a:t>
            </a:r>
            <a:r>
              <a:rPr lang="en-US" altLang="zh-CN" dirty="0"/>
              <a:t>( </a:t>
            </a:r>
            <a:r>
              <a:rPr lang="en-US" altLang="zh-CN" dirty="0" err="1"/>
              <a:t>Phon</a:t>
            </a:r>
            <a:r>
              <a:rPr lang="en-US" altLang="zh-CN" dirty="0"/>
              <a:t>/ Morph)</a:t>
            </a:r>
            <a:r>
              <a:rPr lang="zh-CN" altLang="en-US" dirty="0"/>
              <a:t>、自动问答</a:t>
            </a:r>
            <a:r>
              <a:rPr lang="en-US" altLang="zh-CN" dirty="0"/>
              <a:t>(QA)</a:t>
            </a:r>
            <a:r>
              <a:rPr lang="zh-CN" altLang="en-US" dirty="0"/>
              <a:t>、语义</a:t>
            </a:r>
            <a:r>
              <a:rPr lang="en-US" altLang="zh-CN" dirty="0"/>
              <a:t>(Semantics)</a:t>
            </a:r>
            <a:r>
              <a:rPr lang="zh-CN" altLang="en-US" dirty="0"/>
              <a:t>、情感</a:t>
            </a:r>
            <a:r>
              <a:rPr lang="en-US" altLang="zh-CN" dirty="0"/>
              <a:t>(Sentiment)</a:t>
            </a:r>
            <a:r>
              <a:rPr lang="zh-CN" altLang="en-US" dirty="0"/>
              <a:t>、语音</a:t>
            </a:r>
            <a:r>
              <a:rPr lang="en-US" altLang="zh-CN" dirty="0"/>
              <a:t>(Speech)</a:t>
            </a:r>
            <a:r>
              <a:rPr lang="zh-CN" altLang="en-US" dirty="0"/>
              <a:t>、统计机器学习</a:t>
            </a:r>
            <a:r>
              <a:rPr lang="en-US" altLang="zh-CN" dirty="0"/>
              <a:t>(Stat ML)</a:t>
            </a:r>
            <a:r>
              <a:rPr lang="zh-CN" altLang="en-US" dirty="0"/>
              <a:t>、文摘</a:t>
            </a:r>
            <a:r>
              <a:rPr lang="en-US" altLang="zh-CN" dirty="0"/>
              <a:t>(</a:t>
            </a:r>
            <a:r>
              <a:rPr lang="en-US" altLang="zh-CN" dirty="0" err="1"/>
              <a:t>Summarisation</a:t>
            </a:r>
            <a:r>
              <a:rPr lang="en-US" altLang="zh-CN" dirty="0"/>
              <a:t>)</a:t>
            </a:r>
            <a:r>
              <a:rPr lang="zh-CN" altLang="en-US" dirty="0"/>
              <a:t>、句法</a:t>
            </a:r>
            <a:r>
              <a:rPr lang="en-US" altLang="zh-CN" dirty="0"/>
              <a:t>(Syntax)</a:t>
            </a:r>
            <a:r>
              <a:rPr lang="zh-CN" altLang="en-US" dirty="0"/>
              <a:t>等多个方面。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949A55-A677-4615-AD8C-E27A5F74570C}"/>
              </a:ext>
            </a:extLst>
          </p:cNvPr>
          <p:cNvSpPr txBox="1"/>
          <p:nvPr/>
        </p:nvSpPr>
        <p:spPr>
          <a:xfrm>
            <a:off x="997546" y="48126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https://zhuanlan.zhihu.com/p/99619745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473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C6E6E-1789-4FF6-BFDC-8D0BBBED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8384431" cy="108093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Baskerville Old Face" panose="02020602080505020303" pitchFamily="18" charset="0"/>
              </a:rPr>
              <a:t>The 58th Annual Meeting of the Association for</a:t>
            </a:r>
            <a:br>
              <a:rPr lang="en-US" altLang="zh-CN" dirty="0">
                <a:latin typeface="Baskerville Old Face" panose="02020602080505020303" pitchFamily="18" charset="0"/>
              </a:rPr>
            </a:br>
            <a:r>
              <a:rPr lang="en-US" altLang="zh-CN" dirty="0">
                <a:latin typeface="Baskerville Old Face" panose="02020602080505020303" pitchFamily="18" charset="0"/>
              </a:rPr>
              <a:t>Computational Linguistics</a:t>
            </a:r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7F187-E408-4061-807B-C31B052B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74058"/>
            <a:ext cx="1928027" cy="5791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7E93F0-EF04-49EF-BCB3-18D29D7E5178}"/>
              </a:ext>
            </a:extLst>
          </p:cNvPr>
          <p:cNvSpPr txBox="1"/>
          <p:nvPr/>
        </p:nvSpPr>
        <p:spPr>
          <a:xfrm>
            <a:off x="737616" y="1967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https://acl2020.org/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502D49-8578-4E36-8106-B75BF150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" y="2333218"/>
            <a:ext cx="7855178" cy="39813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528897-4C17-4A31-89FE-22C1EDEF0925}"/>
              </a:ext>
            </a:extLst>
          </p:cNvPr>
          <p:cNvSpPr txBox="1"/>
          <p:nvPr/>
        </p:nvSpPr>
        <p:spPr>
          <a:xfrm>
            <a:off x="680321" y="633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https://dblp.org/db/conf/acl/acl2020.html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7F80E3-FA67-4C97-9F8F-4496DF4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975" y="93159"/>
            <a:ext cx="2341704" cy="62214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43CCB4-99AB-49F9-B7A3-660FBB12CA36}"/>
              </a:ext>
            </a:extLst>
          </p:cNvPr>
          <p:cNvSpPr txBox="1"/>
          <p:nvPr/>
        </p:nvSpPr>
        <p:spPr>
          <a:xfrm>
            <a:off x="7059168" y="6379470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https://www.aminer.cn/conf/acl2020/papers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971F38-5908-43C3-9416-ECA422F58D97}"/>
              </a:ext>
            </a:extLst>
          </p:cNvPr>
          <p:cNvSpPr txBox="1"/>
          <p:nvPr/>
        </p:nvSpPr>
        <p:spPr>
          <a:xfrm>
            <a:off x="2785385" y="278977"/>
            <a:ext cx="576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共收录</a:t>
            </a:r>
            <a:r>
              <a:rPr lang="en-US" altLang="zh-CN" dirty="0"/>
              <a:t>779</a:t>
            </a:r>
            <a:r>
              <a:rPr lang="zh-CN" altLang="en-US" dirty="0"/>
              <a:t>篇论文</a:t>
            </a:r>
          </a:p>
        </p:txBody>
      </p:sp>
    </p:spTree>
    <p:extLst>
      <p:ext uri="{BB962C8B-B14F-4D97-AF65-F5344CB8AC3E}">
        <p14:creationId xmlns:p14="http://schemas.microsoft.com/office/powerpoint/2010/main" val="151375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01153-3AC0-4ED2-A225-94318BE0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2020</a:t>
            </a:r>
            <a:r>
              <a:rPr lang="zh-CN" altLang="en-US" dirty="0"/>
              <a:t>论文精选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ABCBC-160F-44DD-B337-D0FBCA259B4C}"/>
              </a:ext>
            </a:extLst>
          </p:cNvPr>
          <p:cNvSpPr txBox="1"/>
          <p:nvPr/>
        </p:nvSpPr>
        <p:spPr>
          <a:xfrm>
            <a:off x="7695453" y="6488668"/>
            <a:ext cx="435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https://zhuanlan.zhihu.com/p/135204349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393E1E8-2D59-4402-A1F2-DCC6D01D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71" y="2038362"/>
            <a:ext cx="4082733" cy="45076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DE0334C-898C-406A-8F41-AF66ABAE1B39}"/>
              </a:ext>
            </a:extLst>
          </p:cNvPr>
          <p:cNvSpPr txBox="1"/>
          <p:nvPr/>
        </p:nvSpPr>
        <p:spPr>
          <a:xfrm>
            <a:off x="136658" y="4426281"/>
            <a:ext cx="2588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https://zhuanlan.zhihu.com/p/156857369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6535D-1CDD-4205-A798-992A2D9E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10" y="2043841"/>
            <a:ext cx="4799102" cy="3613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B5002-8B4A-4095-8658-CC127917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9" y="2044344"/>
            <a:ext cx="2126164" cy="23547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6BDE1D-A823-4A06-B7A5-C23D71C2850A}"/>
              </a:ext>
            </a:extLst>
          </p:cNvPr>
          <p:cNvSpPr txBox="1"/>
          <p:nvPr/>
        </p:nvSpPr>
        <p:spPr>
          <a:xfrm>
            <a:off x="136658" y="5718783"/>
            <a:ext cx="733132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ACL 2019</a:t>
            </a:r>
            <a:r>
              <a:rPr lang="zh-CN" altLang="en-US" dirty="0"/>
              <a:t>开始</a:t>
            </a:r>
            <a:r>
              <a:rPr lang="zh-CN" altLang="en-US" b="1" dirty="0">
                <a:highlight>
                  <a:srgbClr val="008000"/>
                </a:highlight>
              </a:rPr>
              <a:t>预训练模型</a:t>
            </a:r>
            <a:r>
              <a:rPr lang="zh-CN" altLang="en-US" dirty="0"/>
              <a:t>明显一枝独秀，</a:t>
            </a:r>
            <a:r>
              <a:rPr lang="en-US" altLang="zh-CN" dirty="0"/>
              <a:t>ACL 2020</a:t>
            </a:r>
            <a:r>
              <a:rPr lang="zh-CN" altLang="en-US" dirty="0"/>
              <a:t>也是如此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07BE2F-2456-4E1F-BAFB-4497580C1ABE}"/>
              </a:ext>
            </a:extLst>
          </p:cNvPr>
          <p:cNvSpPr txBox="1"/>
          <p:nvPr/>
        </p:nvSpPr>
        <p:spPr>
          <a:xfrm>
            <a:off x="136658" y="6176641"/>
            <a:ext cx="733132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复旦大学邱锡鹏教授：</a:t>
            </a:r>
            <a:r>
              <a:rPr lang="en-US" altLang="zh-CN" dirty="0"/>
              <a:t>NLP</a:t>
            </a:r>
            <a:r>
              <a:rPr lang="zh-CN" altLang="en-US" dirty="0"/>
              <a:t>预训练模型综述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D61BEE-C06B-4321-8F6F-861F46C119D7}"/>
              </a:ext>
            </a:extLst>
          </p:cNvPr>
          <p:cNvSpPr txBox="1"/>
          <p:nvPr/>
        </p:nvSpPr>
        <p:spPr>
          <a:xfrm>
            <a:off x="85344" y="6572703"/>
            <a:ext cx="66995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https://blog.csdn.net/c9Yv2cf9I06K2A9E/article/details/105501327</a:t>
            </a:r>
            <a:endParaRPr lang="zh-CN" altLang="en-US" sz="11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BED507-BAC0-4447-ADF4-004AAD1D617E}"/>
              </a:ext>
            </a:extLst>
          </p:cNvPr>
          <p:cNvSpPr txBox="1"/>
          <p:nvPr/>
        </p:nvSpPr>
        <p:spPr>
          <a:xfrm>
            <a:off x="4127378" y="6488668"/>
            <a:ext cx="334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Submitted on 18 Mar 2020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03297E6-6E5A-4BF0-B131-82772472D178}"/>
              </a:ext>
            </a:extLst>
          </p:cNvPr>
          <p:cNvSpPr txBox="1"/>
          <p:nvPr/>
        </p:nvSpPr>
        <p:spPr>
          <a:xfrm>
            <a:off x="136658" y="5222090"/>
            <a:ext cx="223333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Pre-trained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735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769AAE-0F7E-4059-864B-C88111C30BA8}"/>
              </a:ext>
            </a:extLst>
          </p:cNvPr>
          <p:cNvSpPr txBox="1"/>
          <p:nvPr/>
        </p:nvSpPr>
        <p:spPr>
          <a:xfrm>
            <a:off x="768961" y="6493363"/>
            <a:ext cx="63206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https://www.aclweb.org/anthology/2020.acl-main.315.pdf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1E1076-9A56-4746-A9EB-24F6166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0" y="178565"/>
            <a:ext cx="6210590" cy="18659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A1CD4D-487C-45D8-9F59-41F4004E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0" y="2156980"/>
            <a:ext cx="3033838" cy="42166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C7F0D4-26FB-4EC9-A4E8-F4AF2CBD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42" y="2166051"/>
            <a:ext cx="3046778" cy="28446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5FF5FF-CBC8-458E-B429-94ED614ED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93" y="178565"/>
            <a:ext cx="3425071" cy="16497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D9174C-D393-442A-9BB9-0FDEC8F2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480" y="1890854"/>
            <a:ext cx="3391495" cy="1222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6CA0A3-DBBF-4A5B-B3C3-31086CABF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742" y="5685948"/>
            <a:ext cx="3053983" cy="68765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1BAB122-A930-40F2-A8E4-B73A68CA0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480" y="3175509"/>
            <a:ext cx="3391914" cy="31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1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527396-F09C-4285-A14B-69171651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56" y="1139523"/>
            <a:ext cx="5697148" cy="3871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D2EBD7-4E92-4F91-8FD0-21A80A3D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7" y="3169920"/>
            <a:ext cx="4947832" cy="33425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1D095F-40D9-4CFA-B54C-D7BAD1A1F6CF}"/>
              </a:ext>
            </a:extLst>
          </p:cNvPr>
          <p:cNvSpPr txBox="1"/>
          <p:nvPr/>
        </p:nvSpPr>
        <p:spPr>
          <a:xfrm>
            <a:off x="6395619" y="777546"/>
            <a:ext cx="324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https://github.com/lsvih/MWA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77E313-72FE-4917-976F-7B3109DF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00" y="5102599"/>
            <a:ext cx="6972904" cy="1409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70E98-485D-4C11-85C9-B6B3A873C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7" y="620737"/>
            <a:ext cx="5642776" cy="24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0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184</TotalTime>
  <Words>5305</Words>
  <Application>Microsoft Office PowerPoint</Application>
  <PresentationFormat>宽屏</PresentationFormat>
  <Paragraphs>637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微软雅黑</vt:lpstr>
      <vt:lpstr>Arial</vt:lpstr>
      <vt:lpstr>Baskerville Old Face</vt:lpstr>
      <vt:lpstr>Cambria Math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扩展学习</vt:lpstr>
      <vt:lpstr>深度学习方法 在中文命名实体识别的应用</vt:lpstr>
      <vt:lpstr>「自然语言处理（NLP）」顶会</vt:lpstr>
      <vt:lpstr>The 58th Annual Meeting of the Association for Computational Linguistics</vt:lpstr>
      <vt:lpstr>ACL 2020论文精选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228</cp:revision>
  <dcterms:created xsi:type="dcterms:W3CDTF">2020-06-27T17:50:00Z</dcterms:created>
  <dcterms:modified xsi:type="dcterms:W3CDTF">2020-12-21T16:42:04Z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